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3"/>
    <p:sldId id="257" r:id="rId4"/>
    <p:sldId id="258" r:id="rId5"/>
    <p:sldId id="349" r:id="rId6"/>
    <p:sldId id="584" r:id="rId7"/>
    <p:sldId id="585" r:id="rId8"/>
    <p:sldId id="358" r:id="rId9"/>
    <p:sldId id="360" r:id="rId10"/>
    <p:sldId id="359" r:id="rId11"/>
    <p:sldId id="768" r:id="rId12"/>
    <p:sldId id="769" r:id="rId13"/>
    <p:sldId id="770" r:id="rId14"/>
    <p:sldId id="421" r:id="rId15"/>
    <p:sldId id="420" r:id="rId16"/>
    <p:sldId id="361" r:id="rId17"/>
    <p:sldId id="362" r:id="rId18"/>
    <p:sldId id="259" r:id="rId19"/>
    <p:sldId id="363" r:id="rId20"/>
    <p:sldId id="495" r:id="rId21"/>
    <p:sldId id="423" r:id="rId22"/>
    <p:sldId id="364" r:id="rId23"/>
    <p:sldId id="365" r:id="rId24"/>
    <p:sldId id="366" r:id="rId25"/>
    <p:sldId id="426" r:id="rId26"/>
    <p:sldId id="772" r:id="rId27"/>
    <p:sldId id="367" r:id="rId28"/>
    <p:sldId id="771" r:id="rId29"/>
    <p:sldId id="422" r:id="rId30"/>
    <p:sldId id="773" r:id="rId31"/>
    <p:sldId id="774" r:id="rId32"/>
    <p:sldId id="775" r:id="rId33"/>
    <p:sldId id="368" r:id="rId34"/>
    <p:sldId id="317" r:id="rId35"/>
    <p:sldId id="369" r:id="rId36"/>
    <p:sldId id="684" r:id="rId37"/>
    <p:sldId id="683" r:id="rId38"/>
    <p:sldId id="685" r:id="rId39"/>
    <p:sldId id="371" r:id="rId40"/>
    <p:sldId id="372" r:id="rId41"/>
    <p:sldId id="373" r:id="rId42"/>
    <p:sldId id="374" r:id="rId43"/>
    <p:sldId id="375" r:id="rId44"/>
    <p:sldId id="427" r:id="rId45"/>
    <p:sldId id="376" r:id="rId46"/>
    <p:sldId id="377" r:id="rId47"/>
    <p:sldId id="378" r:id="rId48"/>
    <p:sldId id="691" r:id="rId49"/>
    <p:sldId id="690" r:id="rId50"/>
    <p:sldId id="379" r:id="rId51"/>
    <p:sldId id="382" r:id="rId52"/>
    <p:sldId id="380" r:id="rId53"/>
    <p:sldId id="381" r:id="rId54"/>
    <p:sldId id="383" r:id="rId55"/>
    <p:sldId id="384" r:id="rId56"/>
    <p:sldId id="385" r:id="rId57"/>
    <p:sldId id="686" r:id="rId58"/>
    <p:sldId id="386" r:id="rId59"/>
    <p:sldId id="687" r:id="rId60"/>
    <p:sldId id="387" r:id="rId61"/>
    <p:sldId id="388" r:id="rId62"/>
    <p:sldId id="389" r:id="rId63"/>
    <p:sldId id="390" r:id="rId64"/>
    <p:sldId id="391" r:id="rId65"/>
    <p:sldId id="428" r:id="rId66"/>
    <p:sldId id="429" r:id="rId67"/>
    <p:sldId id="392" r:id="rId68"/>
    <p:sldId id="394" r:id="rId69"/>
    <p:sldId id="395" r:id="rId70"/>
    <p:sldId id="396" r:id="rId71"/>
    <p:sldId id="776" r:id="rId72"/>
    <p:sldId id="397" r:id="rId73"/>
    <p:sldId id="398" r:id="rId74"/>
    <p:sldId id="399" r:id="rId75"/>
    <p:sldId id="321" r:id="rId76"/>
    <p:sldId id="400" r:id="rId77"/>
    <p:sldId id="497" r:id="rId78"/>
    <p:sldId id="498" r:id="rId79"/>
    <p:sldId id="496" r:id="rId80"/>
    <p:sldId id="499" r:id="rId81"/>
    <p:sldId id="500" r:id="rId82"/>
    <p:sldId id="501" r:id="rId83"/>
    <p:sldId id="401" r:id="rId84"/>
    <p:sldId id="402" r:id="rId85"/>
    <p:sldId id="403" r:id="rId86"/>
    <p:sldId id="335" r:id="rId87"/>
    <p:sldId id="404" r:id="rId88"/>
    <p:sldId id="430" r:id="rId89"/>
    <p:sldId id="431" r:id="rId90"/>
    <p:sldId id="405" r:id="rId91"/>
    <p:sldId id="432" r:id="rId92"/>
    <p:sldId id="433" r:id="rId93"/>
    <p:sldId id="435" r:id="rId95"/>
    <p:sldId id="502" r:id="rId96"/>
    <p:sldId id="503" r:id="rId97"/>
    <p:sldId id="504" r:id="rId98"/>
    <p:sldId id="505" r:id="rId99"/>
    <p:sldId id="506" r:id="rId100"/>
    <p:sldId id="507" r:id="rId101"/>
    <p:sldId id="508" r:id="rId102"/>
    <p:sldId id="509" r:id="rId103"/>
    <p:sldId id="510" r:id="rId104"/>
    <p:sldId id="511" r:id="rId105"/>
    <p:sldId id="512" r:id="rId106"/>
    <p:sldId id="513" r:id="rId107"/>
    <p:sldId id="516" r:id="rId108"/>
    <p:sldId id="436" r:id="rId109"/>
    <p:sldId id="517" r:id="rId110"/>
    <p:sldId id="583" r:id="rId111"/>
    <p:sldId id="407" r:id="rId112"/>
    <p:sldId id="341" r:id="rId113"/>
    <p:sldId id="305" r:id="rId114"/>
    <p:sldId id="409" r:id="rId115"/>
    <p:sldId id="518" r:id="rId116"/>
    <p:sldId id="519" r:id="rId117"/>
    <p:sldId id="520" r:id="rId118"/>
    <p:sldId id="521" r:id="rId119"/>
    <p:sldId id="408" r:id="rId120"/>
    <p:sldId id="345" r:id="rId121"/>
    <p:sldId id="287" r:id="rId12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20"/>
        <p:guide pos="297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notesMaster" Target="notesMasters/notesMaster1.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5" Type="http://schemas.openxmlformats.org/officeDocument/2006/relationships/tableStyles" Target="tableStyles.xml"/><Relationship Id="rId124" Type="http://schemas.openxmlformats.org/officeDocument/2006/relationships/viewProps" Target="viewProps.xml"/><Relationship Id="rId123" Type="http://schemas.openxmlformats.org/officeDocument/2006/relationships/presProps" Target="presProps.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jpeg"/><Relationship Id="rId1" Type="http://schemas.openxmlformats.org/officeDocument/2006/relationships/image" Target="../media/image132.jpe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jpeg"/><Relationship Id="rId1" Type="http://schemas.openxmlformats.org/officeDocument/2006/relationships/image" Target="../media/image134.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jpe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0.jpeg"/><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image" Target="../media/image137.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jpe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image" Target="../media/image142.jpe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jpeg"/><Relationship Id="rId1" Type="http://schemas.openxmlformats.org/officeDocument/2006/relationships/image" Target="../media/image145.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53.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hyperlink" Target="WBSv0.0.3.pdf" TargetMode="Externa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0219;&#21153;&#20998;&#37197;&#24773;&#20917;.pdf" TargetMode="Externa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39033;&#30446;&#35745;&#21010;\&#36719;&#20214;&#24320;&#21457;&#35745;&#21010;(SDP)\SRA2021-G05-&#36719;&#20214;&#24320;&#21457;&#35745;&#21010;(SDP)%20v0.2.2.doc" TargetMode="Externa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hyperlink" Target="..\&#39033;&#30446;&#35745;&#21010;\&#36719;&#20214;&#24320;&#21457;&#35745;&#21010;(SDP)\SRA2021-G05-&#36719;&#20214;&#24320;&#21457;&#35745;&#21010;(SDP)%20v0.2.2.doc" TargetMode="Externa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hyperlink" Target="..\&#39033;&#30446;&#35745;&#21010;\&#36719;&#20214;&#24320;&#21457;&#35745;&#21010;(SDP)\SRA2021-G05-&#36719;&#20214;&#24320;&#21457;&#35745;&#21010;(SDP)%20v0.2.2.doc"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hyperlink" Target="..\&#39033;&#30446;&#35745;&#21010;\&#39118;&#38505;&#31649;&#29702;&#35745;&#21010;\SRA2021-G05-&#39118;&#38505;&#31649;&#29702;&#35745;&#21010;v0.0.1.docx" TargetMode="Externa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hyperlink" Target="..\&#39033;&#30446;&#35745;&#21010;\&#39118;&#38505;&#31649;&#29702;&#35745;&#21010;\SRA2021-G05-&#39118;&#38505;&#31649;&#29702;&#35745;&#21010;v0.0.1.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hyperlink" Target="..\&#39033;&#30446;&#35745;&#21010;\&#36136;&#37327;&#20445;&#35777;&#35745;&#21010;(QA)\SRA2021-G05-&#36136;&#37327;&#20445;&#35777;&#35745;&#21010;v0.0.1.docx"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hyperlink" Target="..\&#39033;&#30446;&#35745;&#21010;\&#36136;&#37327;&#20445;&#35777;&#35745;&#21010;(QA)\SRA2021-G05-&#36136;&#37327;&#20445;&#35777;&#35745;&#21010;v0.0.1.docx" TargetMode="Externa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0.2.1.docx" TargetMode="Externa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0.2.1.docx" TargetMode="External"/><Relationship Id="rId1" Type="http://schemas.openxmlformats.org/officeDocument/2006/relationships/image" Target="../media/image4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0.1.0.docx" TargetMode="External"/><Relationship Id="rId2" Type="http://schemas.openxmlformats.org/officeDocument/2006/relationships/image" Target="../media/image57.jpeg"/><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64.wmf"/><Relationship Id="rId3" Type="http://schemas.openxmlformats.org/officeDocument/2006/relationships/oleObject" Target="../embeddings/oleObject1.bin"/><Relationship Id="rId2" Type="http://schemas.openxmlformats.org/officeDocument/2006/relationships/image" Target="../media/image63.png"/><Relationship Id="rId1" Type="http://schemas.openxmlformats.org/officeDocument/2006/relationships/hyperlink" Target="&#38656;&#27714;&#20998;&#26512;\&#29992;&#25143;&#20248;&#20808;&#32423;&#25171;&#20998;&#34920;\SRA2021-G05-&#38656;&#27714;&#20248;&#20808;&#32423;v0.0.2.xlsx" TargetMode="Externa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hyperlink" Target="&#38656;&#27714;&#20998;&#26512;\&#25968;&#25454;&#23383;&#20856;\&#25968;&#25454;&#24211;&#27169;&#22411;\er&#22270;v0.0.2.png" TargetMode="Externa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e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73.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0.2.4.doc" TargetMode="External"/><Relationship Id="rId2" Type="http://schemas.openxmlformats.org/officeDocument/2006/relationships/image" Target="../media/image77.jpeg"/><Relationship Id="rId1" Type="http://schemas.openxmlformats.org/officeDocument/2006/relationships/image" Target="../media/image76.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0.0.3.docx"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12.png"/><Relationship Id="rId1"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WBSv0.0.3.pdf" TargetMode="External"/><Relationship Id="rId1" Type="http://schemas.openxmlformats.org/officeDocument/2006/relationships/image" Target="../media/image11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1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jpeg"/><Relationship Id="rId1" Type="http://schemas.openxmlformats.org/officeDocument/2006/relationships/image" Target="../media/image122.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jpe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jpe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jpeg"/><Relationship Id="rId1" Type="http://schemas.openxmlformats.org/officeDocument/2006/relationships/image" Target="../media/image128.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1.jpeg"/><Relationship Id="rId1" Type="http://schemas.openxmlformats.org/officeDocument/2006/relationships/image" Target="../media/image1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a:t>
            </a:r>
            <a:r>
              <a:rPr lang="zh-CN" altLang="en-US" dirty="0" smtClean="0">
                <a:solidFill>
                  <a:schemeClr val="accent1"/>
                </a:solidFill>
                <a:sym typeface="+mn-ea"/>
              </a:rPr>
              <a:t>文档</a:t>
            </a:r>
            <a:endParaRPr lang="zh-CN" altLang="en-US" sz="12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a:t>
            </a:r>
            <a:r>
              <a:rPr lang="zh-CN" dirty="0" smtClean="0">
                <a:solidFill>
                  <a:schemeClr val="accent1"/>
                </a:solidFill>
                <a:sym typeface="+mn-ea"/>
              </a:rPr>
              <a:t>产出</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79070" y="1203325"/>
            <a:ext cx="8728075" cy="2870835"/>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zh-CN" dirty="0" smtClean="0">
                <a:solidFill>
                  <a:schemeClr val="accent1"/>
                </a:solidFill>
                <a:sym typeface="+mn-ea"/>
              </a:rPr>
              <a:t>统计</a:t>
            </a:r>
            <a:endParaRPr lang="zh-CN"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a:t>
            </a:r>
            <a:r>
              <a:rPr lang="zh-CN" altLang="en-US" dirty="0" smtClean="0">
                <a:solidFill>
                  <a:schemeClr val="accent1"/>
                </a:solidFill>
                <a:sym typeface="+mn-ea"/>
              </a:rPr>
              <a:t>文档</a:t>
            </a:r>
            <a:endParaRPr lang="zh-CN" altLang="en-US" sz="12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43755" y="1798320"/>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251460" y="915670"/>
            <a:ext cx="9036685" cy="387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b="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101850" cy="645160"/>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a:t>
            </a:r>
            <a:r>
              <a:rPr lang="zh-CN" altLang="en-US" dirty="0" smtClean="0">
                <a:solidFill>
                  <a:schemeClr val="accent1"/>
                </a:solidFill>
                <a:sym typeface="+mn-ea"/>
              </a:rPr>
              <a:t>文档</a:t>
            </a:r>
            <a:endParaRPr lang="zh-CN" altLang="en-US" sz="1200" dirty="0" smtClean="0">
              <a:solidFill>
                <a:schemeClr val="accent1"/>
              </a:solidFill>
              <a:sym typeface="+mn-ea"/>
            </a:endParaRPr>
          </a:p>
        </p:txBody>
      </p:sp>
      <p:sp>
        <p:nvSpPr>
          <p:cNvPr id="5" name="文本框 4"/>
          <p:cNvSpPr txBox="1"/>
          <p:nvPr/>
        </p:nvSpPr>
        <p:spPr>
          <a:xfrm>
            <a:off x="450215" y="843915"/>
            <a:ext cx="3683000" cy="82994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7495" y="1779905"/>
            <a:ext cx="4029075" cy="2527300"/>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245" y="1779270"/>
            <a:ext cx="4548505" cy="252793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a:t>
            </a:r>
            <a:r>
              <a:rPr lang="zh-CN" altLang="en-US" dirty="0" smtClean="0">
                <a:solidFill>
                  <a:schemeClr val="accent1"/>
                </a:solidFill>
                <a:sym typeface="+mn-ea"/>
              </a:rPr>
              <a:t>规则</a:t>
            </a:r>
            <a:endParaRPr lang="zh-CN" altLang="en-US"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850" y="1059815"/>
            <a:ext cx="4930140" cy="3611880"/>
          </a:xfrm>
          <a:prstGeom prst="rect">
            <a:avLst/>
          </a:prstGeom>
        </p:spPr>
      </p:pic>
      <p:pic>
        <p:nvPicPr>
          <p:cNvPr id="4" name="图片 3"/>
          <p:cNvPicPr>
            <a:picLocks noChangeAspect="1"/>
          </p:cNvPicPr>
          <p:nvPr/>
        </p:nvPicPr>
        <p:blipFill>
          <a:blip r:embed="rId2"/>
          <a:stretch>
            <a:fillRect/>
          </a:stretch>
        </p:blipFill>
        <p:spPr>
          <a:xfrm>
            <a:off x="5363845" y="1059815"/>
            <a:ext cx="3588385" cy="32505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仓库根目录</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02399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sz="12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endParaRPr lang="en-US" altLang="zh-CN" sz="12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26610"/>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a:t>
            </a:r>
            <a:r>
              <a:rPr lang="zh-CN" dirty="0" smtClean="0">
                <a:solidFill>
                  <a:schemeClr val="accent1"/>
                </a:solidFill>
                <a:sym typeface="+mn-ea"/>
              </a:rPr>
              <a:t>管理</a:t>
            </a:r>
            <a:endParaRPr lang="zh-CN"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87450" y="620395"/>
            <a:ext cx="6610350" cy="39941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a:t>
            </a:r>
            <a:r>
              <a:rPr lang="zh-CN" dirty="0" smtClean="0">
                <a:solidFill>
                  <a:schemeClr val="accent1"/>
                </a:solidFill>
                <a:sym typeface="+mn-ea"/>
              </a:rPr>
              <a:t>管理</a:t>
            </a:r>
            <a:endParaRPr lang="zh-CN"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541020" y="652145"/>
            <a:ext cx="2407285" cy="3807460"/>
          </a:xfrm>
          <a:prstGeom prst="rect">
            <a:avLst/>
          </a:prstGeom>
        </p:spPr>
      </p:pic>
      <p:pic>
        <p:nvPicPr>
          <p:cNvPr id="6" name="图片 5"/>
          <p:cNvPicPr>
            <a:picLocks noChangeAspect="1"/>
          </p:cNvPicPr>
          <p:nvPr/>
        </p:nvPicPr>
        <p:blipFill>
          <a:blip r:embed="rId3"/>
          <a:stretch>
            <a:fillRect/>
          </a:stretch>
        </p:blipFill>
        <p:spPr>
          <a:xfrm>
            <a:off x="2948305" y="652145"/>
            <a:ext cx="5847715" cy="380746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a:t>
            </a:r>
            <a:endParaRPr lang="zh-CN" dirty="0" smtClean="0">
              <a:solidFill>
                <a:schemeClr val="accent1"/>
              </a:solidFill>
              <a:sym typeface="+mn-ea"/>
            </a:endParaRPr>
          </a:p>
        </p:txBody>
      </p:sp>
      <p:sp>
        <p:nvSpPr>
          <p:cNvPr id="4" name="文本框 3">
            <a:hlinkClick r:id="rId1" action="ppaction://hlinkfile"/>
          </p:cNvPr>
          <p:cNvSpPr txBox="1"/>
          <p:nvPr/>
        </p:nvSpPr>
        <p:spPr>
          <a:xfrm>
            <a:off x="2700020"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612140" y="771525"/>
            <a:ext cx="5728970" cy="3760470"/>
          </a:xfrm>
          <a:prstGeom prst="rect">
            <a:avLst/>
          </a:prstGeom>
        </p:spPr>
      </p:pic>
      <p:pic>
        <p:nvPicPr>
          <p:cNvPr id="6" name="图片 5"/>
          <p:cNvPicPr>
            <a:picLocks noChangeAspect="1"/>
          </p:cNvPicPr>
          <p:nvPr/>
        </p:nvPicPr>
        <p:blipFill>
          <a:blip r:embed="rId3"/>
          <a:stretch>
            <a:fillRect/>
          </a:stretch>
        </p:blipFill>
        <p:spPr>
          <a:xfrm>
            <a:off x="6372225" y="771525"/>
            <a:ext cx="2453640" cy="373507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a:t>
            </a:r>
            <a:r>
              <a:rPr lang="en-US" altLang="zh-CN" dirty="0" smtClean="0">
                <a:solidFill>
                  <a:schemeClr val="accent1"/>
                </a:solidFill>
                <a:sym typeface="+mn-ea"/>
              </a:rPr>
              <a:t>/</a:t>
            </a:r>
            <a:r>
              <a:rPr lang="zh-CN" altLang="en-US" dirty="0" smtClean="0">
                <a:solidFill>
                  <a:schemeClr val="accent1"/>
                </a:solidFill>
                <a:sym typeface="+mn-ea"/>
              </a:rPr>
              <a:t>质量</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2592705" y="4587875"/>
            <a:ext cx="395859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611505" y="661035"/>
            <a:ext cx="2576830" cy="3821430"/>
          </a:xfrm>
          <a:prstGeom prst="rect">
            <a:avLst/>
          </a:prstGeom>
        </p:spPr>
      </p:pic>
      <p:pic>
        <p:nvPicPr>
          <p:cNvPr id="7" name="图片 6"/>
          <p:cNvPicPr>
            <a:picLocks noChangeAspect="1"/>
          </p:cNvPicPr>
          <p:nvPr/>
        </p:nvPicPr>
        <p:blipFill>
          <a:blip r:embed="rId3"/>
          <a:stretch>
            <a:fillRect/>
          </a:stretch>
        </p:blipFill>
        <p:spPr>
          <a:xfrm>
            <a:off x="3188335" y="661035"/>
            <a:ext cx="5702300" cy="38080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endParaRPr lang="en-US" altLang="zh-CN" sz="12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endParaRPr lang="zh-CN" altLang="en-US"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a:t>
            </a:r>
            <a:r>
              <a:rPr lang="en-US" altLang="zh-CN" dirty="0" smtClean="0">
                <a:solidFill>
                  <a:schemeClr val="accent1"/>
                </a:solidFill>
                <a:sym typeface="+mn-ea"/>
              </a:rPr>
              <a:t>/</a:t>
            </a:r>
            <a:r>
              <a:rPr lang="zh-CN" altLang="en-US" dirty="0" smtClean="0">
                <a:solidFill>
                  <a:schemeClr val="accent1"/>
                </a:solidFill>
                <a:sym typeface="+mn-ea"/>
              </a:rPr>
              <a:t>质量</a:t>
            </a:r>
            <a:endParaRPr lang="zh-CN" altLang="en-US" dirty="0" smtClean="0">
              <a:solidFill>
                <a:schemeClr val="accent1"/>
              </a:solidFill>
              <a:sym typeface="+mn-ea"/>
            </a:endParaRPr>
          </a:p>
        </p:txBody>
      </p:sp>
      <p:sp>
        <p:nvSpPr>
          <p:cNvPr id="4" name="文本框 3">
            <a:hlinkClick r:id="rId1" action="ppaction://hlinkfile"/>
          </p:cNvPr>
          <p:cNvSpPr txBox="1"/>
          <p:nvPr/>
        </p:nvSpPr>
        <p:spPr>
          <a:xfrm>
            <a:off x="1837055" y="4587875"/>
            <a:ext cx="546989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331595" y="736600"/>
            <a:ext cx="2523490" cy="3851275"/>
          </a:xfrm>
          <a:prstGeom prst="rect">
            <a:avLst/>
          </a:prstGeom>
        </p:spPr>
      </p:pic>
      <p:pic>
        <p:nvPicPr>
          <p:cNvPr id="7" name="图片 6"/>
          <p:cNvPicPr>
            <a:picLocks noChangeAspect="1"/>
          </p:cNvPicPr>
          <p:nvPr/>
        </p:nvPicPr>
        <p:blipFill>
          <a:blip r:embed="rId3"/>
          <a:stretch>
            <a:fillRect/>
          </a:stretch>
        </p:blipFill>
        <p:spPr>
          <a:xfrm>
            <a:off x="3996055" y="736600"/>
            <a:ext cx="4352925" cy="305752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32244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a:t>
            </a:r>
            <a:r>
              <a:rPr lang="zh-CN" dirty="0" smtClean="0">
                <a:solidFill>
                  <a:schemeClr val="accent1"/>
                </a:solidFill>
                <a:sym typeface="+mn-ea"/>
              </a:rPr>
              <a:t>陈述</a:t>
            </a:r>
            <a:endParaRPr lang="zh-CN" dirty="0" smtClean="0">
              <a:solidFill>
                <a:schemeClr val="accent1"/>
              </a:solidFill>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endParaRPr lang="zh-CN"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107315" y="915035"/>
            <a:ext cx="3866515" cy="3415030"/>
          </a:xfrm>
          <a:prstGeom prst="rect">
            <a:avLst/>
          </a:prstGeom>
          <a:noFill/>
          <a:ln w="9525">
            <a:noFill/>
          </a:ln>
        </p:spPr>
        <p:txBody>
          <a:bodyPr wrap="square" anchor="t" anchorCtr="0">
            <a:spAutoFit/>
          </a:bodyPr>
          <a:p>
            <a:pPr>
              <a:lnSpc>
                <a:spcPct val="150000"/>
              </a:lnSpc>
            </a:pPr>
            <a:r>
              <a:rPr lang="en-US" altLang="zh-CN" sz="1200" dirty="0">
                <a:latin typeface="宋体" panose="02010600030101010101" pitchFamily="2" charset="-122"/>
                <a:ea typeface="宋体" panose="02010600030101010101" pitchFamily="2" charset="-122"/>
              </a:rPr>
              <a:t>1.</a:t>
            </a:r>
            <a:r>
              <a:rPr lang="zh-CN" altLang="en-US" sz="12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2.</a:t>
            </a:r>
            <a:r>
              <a:rPr lang="zh-CN" altLang="en-US" sz="12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3.</a:t>
            </a:r>
            <a:r>
              <a:rPr lang="zh-CN" altLang="en-US" sz="12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4.</a:t>
            </a:r>
            <a:r>
              <a:rPr lang="zh-CN" altLang="en-US" sz="12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5.</a:t>
            </a:r>
            <a:r>
              <a:rPr lang="zh-CN" altLang="en-US" sz="12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6.</a:t>
            </a:r>
            <a:r>
              <a:rPr lang="zh-CN" altLang="en-US" sz="1200" dirty="0">
                <a:latin typeface="宋体" panose="02010600030101010101" pitchFamily="2" charset="-122"/>
                <a:ea typeface="宋体" panose="02010600030101010101" pitchFamily="2" charset="-122"/>
              </a:rPr>
              <a:t>个人信息管理主要负责团长信息的修改。</a:t>
            </a:r>
            <a:endParaRPr lang="zh-CN" altLang="en-US" sz="12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a:t>
            </a:r>
            <a:r>
              <a:rPr lang="zh-CN" dirty="0" smtClean="0">
                <a:solidFill>
                  <a:schemeClr val="accent1"/>
                </a:solidFill>
                <a:sym typeface="+mn-ea"/>
              </a:rPr>
              <a:t>树</a:t>
            </a:r>
            <a:endParaRPr lang="zh-CN" dirty="0" smtClean="0">
              <a:solidFill>
                <a:schemeClr val="accent1"/>
              </a:solidFill>
              <a:sym typeface="+mn-ea"/>
            </a:endParaRPr>
          </a:p>
        </p:txBody>
      </p:sp>
      <p:pic>
        <p:nvPicPr>
          <p:cNvPr id="70657" name="图片 5"/>
          <p:cNvPicPr>
            <a:picLocks noChangeAspect="1"/>
          </p:cNvPicPr>
          <p:nvPr/>
        </p:nvPicPr>
        <p:blipFill>
          <a:blip r:embed="rId1"/>
          <a:stretch>
            <a:fillRect/>
          </a:stretch>
        </p:blipFill>
        <p:spPr>
          <a:xfrm>
            <a:off x="0" y="1219835"/>
            <a:ext cx="5164455" cy="2704465"/>
          </a:xfrm>
          <a:prstGeom prst="rect">
            <a:avLst/>
          </a:prstGeom>
          <a:noFill/>
          <a:ln w="9525">
            <a:noFill/>
          </a:ln>
        </p:spPr>
      </p:pic>
      <p:sp>
        <p:nvSpPr>
          <p:cNvPr id="70659" name="文本框 99"/>
          <p:cNvSpPr txBox="1"/>
          <p:nvPr/>
        </p:nvSpPr>
        <p:spPr>
          <a:xfrm>
            <a:off x="5164455" y="843915"/>
            <a:ext cx="3991610" cy="3784600"/>
          </a:xfrm>
          <a:prstGeom prst="rect">
            <a:avLst/>
          </a:prstGeom>
          <a:noFill/>
          <a:ln w="9525">
            <a:noFill/>
          </a:ln>
        </p:spPr>
        <p:txBody>
          <a:bodyPr wrap="square" anchor="t" anchorCtr="0">
            <a:spAutoFit/>
          </a:bodyPr>
          <a:p>
            <a:r>
              <a:rPr lang="zh-CN" altLang="zh-CN" sz="1000" b="1" dirty="0">
                <a:latin typeface="Segoe UI" panose="020B0502040204020203" pitchFamily="34" charset="0"/>
                <a:ea typeface="宋体" panose="02010600030101010101" pitchFamily="2" charset="-122"/>
              </a:rPr>
              <a:t>对普通用户：</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1.可以提出进行商品的购买；</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2.可以进行订单的跟踪；</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3.可以对喜欢的用户进行关注（收藏）；</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4.可以加入相关社区群，接受他人（或团长）的推荐；</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5.可以进行售后反馈；</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7.可以对发布的视频进行管理，可以分享、收藏在平台上的视频；</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8.可以通过团长认证以后，成为团长用户</a:t>
            </a:r>
            <a:endParaRPr lang="en-US" altLang="zh-CN" sz="1000" dirty="0">
              <a:latin typeface="宋体" panose="02010600030101010101" pitchFamily="2" charset="-122"/>
              <a:ea typeface="微软雅黑" panose="020B0503020204020204" pitchFamily="34" charset="-122"/>
            </a:endParaRPr>
          </a:p>
          <a:p>
            <a:r>
              <a:rPr lang="en-US" altLang="zh-CN" sz="1000" dirty="0">
                <a:latin typeface="宋体" panose="02010600030101010101" pitchFamily="2" charset="-122"/>
                <a:ea typeface="微软雅黑" panose="020B0503020204020204" pitchFamily="34" charset="-122"/>
              </a:rPr>
              <a:t> </a:t>
            </a:r>
            <a:endParaRPr lang="zh-CN" altLang="zh-CN" sz="1000" b="1" dirty="0">
              <a:latin typeface="Segoe UI" panose="020B0502040204020203" pitchFamily="34" charset="0"/>
              <a:ea typeface="宋体" panose="02010600030101010101" pitchFamily="2" charset="-122"/>
            </a:endParaRPr>
          </a:p>
          <a:p>
            <a:r>
              <a:rPr lang="zh-CN" altLang="zh-CN" sz="1000" b="1" dirty="0">
                <a:latin typeface="Segoe UI" panose="020B0502040204020203" pitchFamily="34" charset="0"/>
                <a:ea typeface="宋体" panose="02010600030101010101" pitchFamily="2" charset="-122"/>
              </a:rPr>
              <a:t>对团长用户：</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1.是普通用户的升级版，可以行使普通用户的所有权利；</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2.可以查看属于自己地区的客户订单；</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3.可以对客户订单进行订单管理；</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4.可以创建社区群，并对社区群进行管理；</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5.可以上传视频，并将视频链接至相关商品；</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6.可以对发布的视频进行管理；</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7.可以处理客户的部分申诉与反馈；</a:t>
            </a:r>
            <a:endParaRPr lang="en-US" altLang="zh-CN" sz="1000" dirty="0">
              <a:latin typeface="宋体" panose="02010600030101010101" pitchFamily="2" charset="-122"/>
              <a:ea typeface="微软雅黑" panose="020B0503020204020204" pitchFamily="34" charset="-122"/>
            </a:endParaRPr>
          </a:p>
          <a:p>
            <a:r>
              <a:rPr lang="en-US" altLang="zh-CN" sz="1000" dirty="0">
                <a:latin typeface="宋体" panose="02010600030101010101" pitchFamily="2" charset="-122"/>
                <a:ea typeface="微软雅黑" panose="020B0503020204020204" pitchFamily="34" charset="-122"/>
              </a:rPr>
              <a:t> </a:t>
            </a:r>
            <a:endParaRPr lang="zh-CN" altLang="zh-CN" sz="1000" b="1" dirty="0">
              <a:latin typeface="Segoe UI" panose="020B0502040204020203" pitchFamily="34" charset="0"/>
              <a:ea typeface="宋体" panose="02010600030101010101" pitchFamily="2" charset="-122"/>
            </a:endParaRPr>
          </a:p>
          <a:p>
            <a:r>
              <a:rPr lang="zh-CN" altLang="zh-CN" sz="1000" b="1" dirty="0">
                <a:latin typeface="Segoe UI" panose="020B0502040204020203" pitchFamily="34" charset="0"/>
                <a:ea typeface="宋体" panose="02010600030101010101" pitchFamily="2" charset="-122"/>
              </a:rPr>
              <a:t>对平台（管理员）用户：</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2.可以对订单进行实时监控，并接受顾客或团长对订单的反馈；</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3.可以提供用户之间的交流通道；</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4.可以对违规用户进行封禁；</a:t>
            </a:r>
            <a:endParaRPr lang="zh-CN" altLang="zh-CN" sz="10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关联图（上下</a:t>
            </a:r>
            <a:r>
              <a:rPr lang="zh-CN" dirty="0" smtClean="0">
                <a:solidFill>
                  <a:schemeClr val="accent1"/>
                </a:solidFill>
                <a:sym typeface="+mn-ea"/>
              </a:rPr>
              <a:t>文图）</a:t>
            </a:r>
            <a:endParaRPr lang="zh-CN"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a:t>
            </a:r>
            <a:r>
              <a:rPr lang="zh-CN" altLang="en-US" dirty="0" smtClean="0">
                <a:solidFill>
                  <a:schemeClr val="accent1"/>
                </a:solidFill>
                <a:sym typeface="+mn-ea"/>
              </a:rPr>
              <a:t>用户群识别及分类</a:t>
            </a:r>
            <a:endParaRPr lang="zh-CN" altLang="en-US" sz="12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a:t>
            </a:r>
            <a:r>
              <a:rPr lang="zh-CN" altLang="en-US" dirty="0" smtClean="0">
                <a:solidFill>
                  <a:schemeClr val="accent1"/>
                </a:solidFill>
                <a:sym typeface="+mn-ea"/>
              </a:rPr>
              <a:t>用户代表分类</a:t>
            </a:r>
            <a:endParaRPr lang="zh-CN" altLang="en-US" sz="12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endParaRPr lang="zh-CN" altLang="en-US" sz="12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a:t>
            </a:r>
            <a:r>
              <a:rPr lang="zh-CN" altLang="en-US" dirty="0" smtClean="0">
                <a:solidFill>
                  <a:schemeClr val="accent1"/>
                </a:solidFill>
                <a:sym typeface="+mn-ea"/>
              </a:rPr>
              <a:t>用户确认需求</a:t>
            </a:r>
            <a:endParaRPr lang="zh-CN" altLang="en-US" sz="12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313930" cy="4116705"/>
          </a:xfrm>
          <a:prstGeom prst="rect">
            <a:avLst/>
          </a:prstGeom>
          <a:noFill/>
          <a:ln w="9525">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7964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1763395"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a:t>
            </a:r>
            <a:r>
              <a:rPr lang="zh-CN" dirty="0" smtClean="0">
                <a:solidFill>
                  <a:schemeClr val="accent1"/>
                </a:solidFill>
                <a:sym typeface="+mn-ea"/>
              </a:rPr>
              <a:t>示例</a:t>
            </a:r>
            <a:endParaRPr lang="zh-CN"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a:t>
            </a:r>
            <a:r>
              <a:rPr lang="zh-CN" dirty="0" smtClean="0">
                <a:solidFill>
                  <a:schemeClr val="accent1"/>
                </a:solidFill>
                <a:sym typeface="+mn-ea"/>
              </a:rPr>
              <a:t>示例</a:t>
            </a:r>
            <a:endParaRPr lang="zh-CN"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endParaRPr lang="zh-CN" sz="12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endParaRPr lang="zh-CN" altLang="en-US"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0" y="50292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endParaRPr lang="zh-CN" sz="12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endParaRPr lang="zh-CN" altLang="en-US" sz="12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a:t>
            </a:r>
            <a:r>
              <a:rPr lang="zh-CN" dirty="0" smtClean="0">
                <a:solidFill>
                  <a:schemeClr val="accent1"/>
                </a:solidFill>
                <a:sym typeface="+mn-ea"/>
              </a:rPr>
              <a:t>模型</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endParaRPr lang="zh-CN"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endParaRPr lang="zh-CN" sz="12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a:t>
            </a:r>
            <a:r>
              <a:rPr lang="zh-CN" altLang="en-US" dirty="0"/>
              <a:t>安排</a:t>
            </a:r>
            <a:endParaRPr lang="zh-CN" altLang="en-US"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endParaRPr lang="zh-CN" altLang="en-US"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endParaRPr lang="zh-CN" altLang="en-US" sz="12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endParaRPr lang="zh-CN" altLang="en-US" sz="12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044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a:t>
            </a:r>
            <a:r>
              <a:rPr lang="zh-CN" altLang="en-US" dirty="0" smtClean="0">
                <a:solidFill>
                  <a:schemeClr val="accent1"/>
                </a:solidFill>
                <a:sym typeface="+mn-ea"/>
              </a:rPr>
              <a:t>说明</a:t>
            </a:r>
            <a:endParaRPr lang="zh-CN" altLang="en-US"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zh-CN" dirty="0" smtClean="0">
                <a:solidFill>
                  <a:schemeClr val="accent1"/>
                </a:solidFill>
                <a:sym typeface="+mn-ea"/>
              </a:rPr>
              <a:t>汇总</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zh-CN" dirty="0" smtClean="0">
                <a:solidFill>
                  <a:schemeClr val="accent1"/>
                </a:solidFill>
                <a:sym typeface="+mn-ea"/>
              </a:rPr>
              <a:t>分析</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endParaRPr lang="zh-CN" sz="12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endParaRPr lang="en-US" altLang="zh-CN" sz="12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endParaRPr lang="zh-CN" altLang="en-US" sz="1200" dirty="0"/>
          </a:p>
        </p:txBody>
      </p:sp>
      <p:pic>
        <p:nvPicPr>
          <p:cNvPr id="3" name="图片 2"/>
          <p:cNvPicPr>
            <a:picLocks noChangeAspect="1"/>
          </p:cNvPicPr>
          <p:nvPr/>
        </p:nvPicPr>
        <p:blipFill>
          <a:blip r:embed="rId1"/>
          <a:stretch>
            <a:fillRect/>
          </a:stretch>
        </p:blipFill>
        <p:spPr>
          <a:xfrm>
            <a:off x="323850" y="1059815"/>
            <a:ext cx="6871970" cy="3160395"/>
          </a:xfrm>
          <a:prstGeom prst="rect">
            <a:avLst/>
          </a:prstGeom>
        </p:spPr>
      </p:pic>
      <p:sp>
        <p:nvSpPr>
          <p:cNvPr id="4" name="文本框 3"/>
          <p:cNvSpPr txBox="1"/>
          <p:nvPr/>
        </p:nvSpPr>
        <p:spPr>
          <a:xfrm>
            <a:off x="2780665" y="451612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7236460" y="1564005"/>
            <a:ext cx="1797050" cy="234696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3275965" y="574675"/>
            <a:ext cx="5080000" cy="275590"/>
          </a:xfrm>
          <a:prstGeom prst="rect">
            <a:avLst/>
          </a:prstGeom>
          <a:noFill/>
          <a:ln w="9525">
            <a:noFill/>
          </a:ln>
        </p:spPr>
        <p:txBody>
          <a:bodyPr>
            <a:spAutoFit/>
          </a:bodyPr>
          <a:p>
            <a:pPr indent="266700" algn="ctr"/>
            <a:r>
              <a:rPr lang="zh-CN" sz="1200" b="0">
                <a:solidFill>
                  <a:srgbClr val="000000"/>
                </a:solidFill>
                <a:ea typeface="宋体" panose="02010600030101010101" pitchFamily="2" charset="-122"/>
              </a:rPr>
              <a:t>之后进行修改的文档都应在此文档的基础上进行修改。</a:t>
            </a:r>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39274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endParaRPr lang="zh-CN" altLang="en-US" sz="12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764030" y="267335"/>
            <a:ext cx="7069455" cy="481965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endParaRPr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endParaRPr lang="zh-CN"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endParaRPr lang="zh-CN" altLang="en-US" sz="1200" dirty="0"/>
          </a:p>
        </p:txBody>
      </p:sp>
      <p:pic>
        <p:nvPicPr>
          <p:cNvPr id="4" name="图片 3"/>
          <p:cNvPicPr>
            <a:picLocks noChangeAspect="1"/>
          </p:cNvPicPr>
          <p:nvPr/>
        </p:nvPicPr>
        <p:blipFill>
          <a:blip r:embed="rId1"/>
          <a:stretch>
            <a:fillRect/>
          </a:stretch>
        </p:blipFill>
        <p:spPr>
          <a:xfrm>
            <a:off x="755650" y="1852295"/>
            <a:ext cx="2176145" cy="2898140"/>
          </a:xfrm>
          <a:prstGeom prst="rect">
            <a:avLst/>
          </a:prstGeom>
        </p:spPr>
      </p:pic>
      <p:pic>
        <p:nvPicPr>
          <p:cNvPr id="2" name="图片 1"/>
          <p:cNvPicPr>
            <a:picLocks noChangeAspect="1"/>
          </p:cNvPicPr>
          <p:nvPr/>
        </p:nvPicPr>
        <p:blipFill>
          <a:blip r:embed="rId2"/>
          <a:stretch>
            <a:fillRect/>
          </a:stretch>
        </p:blipFill>
        <p:spPr>
          <a:xfrm>
            <a:off x="179705" y="582295"/>
            <a:ext cx="8771255" cy="105346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cs typeface="宋体" panose="02010600030101010101" pitchFamily="2" charset="-122"/>
              </a:rPr>
              <a:t>平均每个阶段召开组内评审</a:t>
            </a:r>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619885"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endParaRPr lang="zh-CN"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41148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endParaRPr lang="zh-CN"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84353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558" y="1915769"/>
            <a:ext cx="3095786"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后续</a:t>
            </a:r>
            <a:endParaRPr lang="zh-CN" altLang="en-US"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339975" y="267335"/>
            <a:ext cx="6217920" cy="4257040"/>
          </a:xfrm>
          <a:prstGeom prst="rect">
            <a:avLst/>
          </a:prstGeom>
        </p:spPr>
      </p:pic>
      <p:sp>
        <p:nvSpPr>
          <p:cNvPr id="5" name="文本框 4">
            <a:hlinkClick r:id="rId2" action="ppaction://hlinkfile"/>
          </p:cNvPr>
          <p:cNvSpPr txBox="1"/>
          <p:nvPr/>
        </p:nvSpPr>
        <p:spPr>
          <a:xfrm>
            <a:off x="3223260" y="452437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表后续</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72185" y="2788285"/>
            <a:ext cx="5166360" cy="1958975"/>
          </a:xfrm>
          <a:prstGeom prst="rect">
            <a:avLst/>
          </a:prstGeom>
        </p:spPr>
      </p:pic>
      <p:pic>
        <p:nvPicPr>
          <p:cNvPr id="3" name="图片 2"/>
          <p:cNvPicPr>
            <a:picLocks noChangeAspect="1"/>
          </p:cNvPicPr>
          <p:nvPr/>
        </p:nvPicPr>
        <p:blipFill>
          <a:blip r:embed="rId2"/>
          <a:stretch>
            <a:fillRect/>
          </a:stretch>
        </p:blipFill>
        <p:spPr>
          <a:xfrm>
            <a:off x="899795" y="915670"/>
            <a:ext cx="6940550" cy="155067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a:t>
            </a:r>
            <a:r>
              <a:rPr lang="zh-CN" altLang="en-US" dirty="0" smtClean="0">
                <a:solidFill>
                  <a:schemeClr val="accent1"/>
                </a:solidFill>
                <a:sym typeface="+mn-ea"/>
              </a:rPr>
              <a:t>文档</a:t>
            </a:r>
            <a:endParaRPr lang="zh-CN" altLang="en-US" sz="12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rcRect r="8397"/>
          <a:stretch>
            <a:fillRect/>
          </a:stretch>
        </p:blipFill>
        <p:spPr>
          <a:xfrm>
            <a:off x="2292985" y="2571750"/>
            <a:ext cx="4558030" cy="164592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We met X</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We were amazed to realize…</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It would be game-changing to…</a:t>
            </a:r>
            <a:endParaRPr lang="zh-CN" altLang="en-US" sz="135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我们遇到了小区业主徐先生</a:t>
            </a:r>
            <a:endParaRPr lang="en-US" altLang="zh-CN"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我们对使用微信群的团购形式感到惊讶。</a:t>
            </a:r>
            <a:endParaRPr lang="zh-CN" altLang="en-US"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350" dirty="0">
              <a:latin typeface="宋体" panose="02010600030101010101" pitchFamily="2" charset="-122"/>
              <a:ea typeface="宋体" panose="02010600030101010101" pitchFamily="2" charset="-122"/>
            </a:endParaRPr>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10.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1.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7.xml><?xml version="1.0" encoding="utf-8"?>
<p:tagLst xmlns:p="http://schemas.openxmlformats.org/presentationml/2006/main">
  <p:tag name="TABLE_ENDDRAG_ORIGIN_RECT" val="403*87"/>
  <p:tag name="TABLE_ENDDRAG_RECT" val="110*49*403*87"/>
</p:tagLst>
</file>

<file path=ppt/tags/tag8.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9.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12697</Words>
  <Application>WPS 演示</Application>
  <PresentationFormat>全屏显示(16:9)</PresentationFormat>
  <Paragraphs>1780</Paragraphs>
  <Slides>119</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36" baseType="lpstr">
      <vt:lpstr>Arial</vt:lpstr>
      <vt:lpstr>宋体</vt:lpstr>
      <vt:lpstr>Wingdings</vt:lpstr>
      <vt:lpstr>微软雅黑</vt:lpstr>
      <vt:lpstr>等线</vt:lpstr>
      <vt:lpstr>Calibri</vt:lpstr>
      <vt:lpstr>Arial Unicode MS</vt:lpstr>
      <vt:lpstr>Segoe UI</vt:lpstr>
      <vt:lpstr>Times New Roman</vt:lpstr>
      <vt:lpstr>黑体</vt:lpstr>
      <vt:lpstr>楷体</vt:lpstr>
      <vt:lpstr>Segoe Script</vt:lpstr>
      <vt:lpstr>Segoe Print</vt:lpstr>
      <vt:lpstr>Nirmala UI Semilight</vt:lpstr>
      <vt:lpstr>Segoe UI Emoji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73732</cp:lastModifiedBy>
  <cp:revision>572</cp:revision>
  <dcterms:created xsi:type="dcterms:W3CDTF">2016-05-13T05:34:00Z</dcterms:created>
  <dcterms:modified xsi:type="dcterms:W3CDTF">2021-06-29T13:03:57Z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